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CF9BAC-005E-2506-076F-57D5FB4DD8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787A014-91AC-55FF-1DB2-0F2B320BFA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CEC5D7-F538-A9F3-3447-046FDAED9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9162C-9D95-4AD3-9D8B-168723DB861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339547-7988-6E39-6DA9-A105E8702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0FA713F-1E1E-BEAA-E61C-3A938C1E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0F49-BDB3-4890-8063-84DF599B2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396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C10D24-528B-1FC8-7557-321FF1D75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ADDB317-B63C-0A0B-E5E0-DFC9DC85C7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342802-6FA2-4C98-C9DA-A4F8D34D5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9162C-9D95-4AD3-9D8B-168723DB861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01C1AB-08EC-734F-58DE-3FCA276C2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A2E304-75EE-01F1-F004-C95567D42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0F49-BDB3-4890-8063-84DF599B2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90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13B6C0D-28BE-0352-3496-796DA43236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964C86F-88CC-E653-997D-B6D22DEDEF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C2C680-6BFE-AD32-2543-03708785A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9162C-9D95-4AD3-9D8B-168723DB861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69200AC-0D12-BEC5-6D1E-6F6536F9F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A9C8F6-046A-FD0E-F55C-6D5B27A3A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0F49-BDB3-4890-8063-84DF599B2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96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126D10-4E50-718C-6E58-6DAB80E7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8953EB-8E72-71EB-57BF-112B06725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0DD087F-9E6F-7199-B14A-5879E6512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9162C-9D95-4AD3-9D8B-168723DB861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A694D5-1A93-12BE-B30A-E6E6C5696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AFD2F1-A9FF-79F7-7CF6-026413BC5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0F49-BDB3-4890-8063-84DF599B2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630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37A08F-3712-7A2E-8C89-CB57DAFDA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CA3C6BE-B9CA-E459-C87A-B332BCEB7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19029E-F06F-2561-237F-BFD1D0CF2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9162C-9D95-4AD3-9D8B-168723DB861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ADD109-1EF0-06BC-B1A2-50ED26A4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896DCA-04D1-B183-D422-036711C1F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0F49-BDB3-4890-8063-84DF599B2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099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E58D50-EFDF-EEB5-CFB4-3486CE613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1E28FF-E524-D7B6-8695-BA4E4C02F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281E7B1-4D1E-0518-F69F-3EFABAB6CA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6E951B8-4EE9-6BDF-CDB8-0255BB55C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9162C-9D95-4AD3-9D8B-168723DB861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FE0668A-34C8-C986-6D1E-72DB3FF9D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8A4D9D6-40F0-6481-360D-4A60421D3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0F49-BDB3-4890-8063-84DF599B2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894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CCFC46-B7A2-FADD-E60B-E254791FC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50A31A4-9E0F-A72F-B736-382CAE0AF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5A18892-E8D5-9CBA-98B6-5CF66E89E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E245A1E-BCC3-1221-6215-7AC723FC82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3317916-EFA0-0ED9-7FED-D54EA90A8F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DD2A679-0635-5037-CF93-097993BF4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9162C-9D95-4AD3-9D8B-168723DB861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9F145A4-8611-FB74-4ADF-7468A47A5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E359E0B-FEC5-4BC6-4948-9E88F5EA6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0F49-BDB3-4890-8063-84DF599B2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7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5F0938-40B8-F372-4024-60D259587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0AB965F-887B-C9A9-4F6F-B2ADD7482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9162C-9D95-4AD3-9D8B-168723DB861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1349551-E8C8-021F-D5B7-EF8055E2D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3F1F55C-39A8-8DFF-EB80-A14B22881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0F49-BDB3-4890-8063-84DF599B2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43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AA10F48-AA4C-DCAE-A206-8399A36D3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9162C-9D95-4AD3-9D8B-168723DB861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FAF3EB5-7DDE-84FE-389F-6802FA907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B57745E-C7EC-EC78-7526-31342AA48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0F49-BDB3-4890-8063-84DF599B2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338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D5240D-3212-50ED-4F2D-A5CBD6D2A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F5FA8D-06B9-3A84-35B4-0AD6DE2C6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EF64803-7AC2-F2AE-E3EE-A0943B9EC6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16D42CF-FB1D-8A51-0E7F-7CDB67A84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9162C-9D95-4AD3-9D8B-168723DB861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8F38EFF-AFE0-4303-E733-8DEEA810B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8850356-41C3-4432-CF2D-4AD690CAE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0F49-BDB3-4890-8063-84DF599B2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422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FE321B-76DD-B674-1B43-7A2E84AD7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8024D91-2964-76AC-21A5-C069F483B3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81224ED-6A64-3E18-A6BE-33FB3ADB1F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E3B566E-67D7-CF0D-CEC0-E84347984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9162C-9D95-4AD3-9D8B-168723DB861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B403BCF-2066-1A56-4A0F-A84750402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500F748-44AA-ED35-26E9-69B2F2B75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0F49-BDB3-4890-8063-84DF599B2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86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70C113-C356-98AC-8248-E47C33AEE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9EDA764-A6D2-58E1-F254-224F5F736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763E73-33E9-AEF8-0A77-4C6CBF5209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09162C-9D95-4AD3-9D8B-168723DB861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0617CD-46E9-1F4E-41AC-1D9BF9800A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C77A29-966A-4A30-62E1-327504C2F6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850F49-BDB3-4890-8063-84DF599B2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5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D47766EE-4192-4B2D-A5A0-F60F9A5F74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People working on ideas">
            <a:extLst>
              <a:ext uri="{FF2B5EF4-FFF2-40B4-BE49-F238E27FC236}">
                <a16:creationId xmlns:a16="http://schemas.microsoft.com/office/drawing/2014/main" id="{40C98695-B26E-7D85-4621-8EB0386B3C7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339" b="678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7" name="Graphic 1">
            <a:extLst>
              <a:ext uri="{FF2B5EF4-FFF2-40B4-BE49-F238E27FC236}">
                <a16:creationId xmlns:a16="http://schemas.microsoft.com/office/drawing/2014/main" id="{D6705569-F545-4F47-A260-A9202826E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655438" y="838201"/>
            <a:ext cx="7098161" cy="4549051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5A247C-F22C-8661-C80C-7406F31D9A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25473" y="1924619"/>
            <a:ext cx="5541054" cy="1655378"/>
          </a:xfrm>
        </p:spPr>
        <p:txBody>
          <a:bodyPr>
            <a:normAutofit/>
          </a:bodyPr>
          <a:lstStyle/>
          <a:p>
            <a:r>
              <a:rPr lang="ru-RU" sz="370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и методы педагогической психологии</a:t>
            </a:r>
            <a:endParaRPr lang="ru-RU" sz="37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2425FAE-C868-EDBC-4037-C25105FC73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80419" y="3668285"/>
            <a:ext cx="4431162" cy="1337967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курс ПИП бакалавриат </a:t>
            </a:r>
          </a:p>
          <a:p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2</a:t>
            </a:r>
          </a:p>
        </p:txBody>
      </p:sp>
    </p:spTree>
    <p:extLst>
      <p:ext uri="{BB962C8B-B14F-4D97-AF65-F5344CB8AC3E}">
        <p14:creationId xmlns:p14="http://schemas.microsoft.com/office/powerpoint/2010/main" val="3068023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323C31-FDBF-D5D5-7C95-68D83F90F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ru-RU" sz="2800" b="1" i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Методы педагогической психологии</a:t>
            </a:r>
            <a:endParaRPr lang="ru-RU" sz="2800">
              <a:solidFill>
                <a:srgbClr val="FFFFFF"/>
              </a:solidFill>
            </a:endParaRPr>
          </a:p>
        </p:txBody>
      </p:sp>
      <p:sp>
        <p:nvSpPr>
          <p:cNvPr id="39" name="Arc 38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30D496-0EBD-3CC7-2752-4CBEF3468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ru-RU" sz="2400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Естественнонаучный подход 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 на построение истинной картины происходящего, познание объективных, общих законов природы.</a:t>
            </a:r>
          </a:p>
          <a:p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 занимает позицию отстраненного исследователя, не влияющего на происходящее с исследуемым объектом.</a:t>
            </a:r>
          </a:p>
          <a:p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Исключено влияние собственного отношения к происходящему, ценностей, которые признает исследователь. </a:t>
            </a:r>
          </a:p>
          <a:p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Различные типологии, классификации являются результатом использования математических методов обработки результатов.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251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6CAB1D0-2D48-7327-78AF-27F5B3496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7829"/>
            <a:ext cx="10515600" cy="5589134"/>
          </a:xfrm>
        </p:spPr>
        <p:txBody>
          <a:bodyPr/>
          <a:lstStyle/>
          <a:p>
            <a:r>
              <a:rPr lang="ru-RU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Гуманитарный подход 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концентрируется на наиболее сущностных проявлениях человеческой природы: ценностях, смыслах, свободе, ответственности. </a:t>
            </a:r>
          </a:p>
          <a:p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этого подхода наиболее важным становится не столько понимание психологических закономерностей и фактов, сколько отношение человека к этим фактам, смыслы, которые он им придает. </a:t>
            </a:r>
          </a:p>
          <a:p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гуманитарном познании акцент смещается с выявления общих закономерностей на поиск индивидуального, особенного. </a:t>
            </a:r>
          </a:p>
          <a:p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в гуманитарном подходе признается сложность, противоречивость и изменчивость человеческого бытия.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716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AA3DD7-0518-98DC-E7FC-018CFF264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br>
              <a:rPr lang="ru-RU" sz="2800" b="0" i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психология как наука нуждается в накоплении эмпирических данных, их систематизации и объяснении. </a:t>
            </a:r>
            <a:br>
              <a:rPr lang="ru-RU" sz="28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>
              <a:solidFill>
                <a:srgbClr val="FFFFFF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BF2684-CA0A-EC37-A755-A7E7ED65B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ru-RU" b="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наблюдения</a:t>
            </a:r>
            <a:r>
              <a:rPr lang="ru-RU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обеспечивающая сбор данных в контексте поставленной исследователем задачи, накопление эмпирического материала, для того чтобы в дальнейшем выйти на описание закономерностей наблюдаемого процесса или явления;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033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4A852ED-97EA-4734-9CD8-1C8C66552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9714"/>
            <a:ext cx="10515600" cy="5197249"/>
          </a:xfrm>
        </p:spPr>
        <p:txBody>
          <a:bodyPr/>
          <a:lstStyle/>
          <a:p>
            <a:r>
              <a:rPr lang="ru-RU" b="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естественнонаучного констатирующего эксперимента</a:t>
            </a:r>
            <a:r>
              <a:rPr lang="ru-RU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которая позволяет обнаружить явление или процесс в контролируемых условиях, измерить его количественные характеристики и дать качественное описание. </a:t>
            </a:r>
          </a:p>
          <a:p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Ребенок, педагог или родитель выступают здесь для психолога в качестве объекта исследования, испытуемого. </a:t>
            </a:r>
          </a:p>
          <a:p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исследования формируется заранее, влияние психолога на изучаемый процесс должно быть сведено к минимуму;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70331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8F5B372-45DE-9C50-90A2-F04FDDC86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8457"/>
            <a:ext cx="10515600" cy="5458506"/>
          </a:xfrm>
        </p:spPr>
        <p:txBody>
          <a:bodyPr>
            <a:normAutofit lnSpcReduction="10000"/>
          </a:bodyPr>
          <a:lstStyle/>
          <a:p>
            <a:r>
              <a:rPr lang="ru-RU" b="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третья стратегия</a:t>
            </a:r>
            <a:r>
              <a:rPr lang="ru-RU" b="0" i="1" dirty="0">
                <a:solidFill>
                  <a:srgbClr val="72727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того или иного процесса с заданными свойствами предполагает активное взаимодействие психолога с другим человеком. </a:t>
            </a:r>
          </a:p>
          <a:p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Появление этой стратегии связано с тем, что современная педагогическая психология становится </a:t>
            </a:r>
            <a:r>
              <a:rPr lang="ru-RU" b="0" i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наукой не об устоявшемся личном сознании человека, но о сознании становящемся, развивающемся, сознании духовно растущего человека, совершающего усилие и работу по своему развитию</a:t>
            </a:r>
            <a:r>
              <a:rPr lang="ru-RU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Процедуры, используемые для реализации этой стратегии, гибкие, зависящие от особенностей взаимодействия. </a:t>
            </a:r>
          </a:p>
          <a:p>
            <a:r>
              <a:rPr lang="ru-RU" b="0" i="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 проявляет заинтересованность в происходящем. 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реализации третьей стратегии особенно важны умения психолога </a:t>
            </a:r>
            <a:r>
              <a:rPr lang="ru-RU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интерпретировать, понимать, рефлексировать, </a:t>
            </a:r>
            <a:r>
              <a:rPr lang="ru-RU" b="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проблематизироватъ</a:t>
            </a:r>
            <a:r>
              <a:rPr lang="ru-RU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вступать в диалог с другим человеком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3936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4CA92A-3D67-091E-2FE1-75B1C1510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4643"/>
            <a:ext cx="10515600" cy="4952320"/>
          </a:xfrm>
        </p:spPr>
        <p:txBody>
          <a:bodyPr/>
          <a:lstStyle/>
          <a:p>
            <a:pPr algn="just"/>
            <a:r>
              <a:rPr lang="ru-RU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Интерпретация.</a:t>
            </a:r>
            <a:r>
              <a:rPr lang="ru-RU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каждого языка лежат некоторые понятийные конфигураторы, которых мы условно назвали "интерпретационные схемы". Факты, помещаемые в личные интерпретационные схемы, приобретают различные смыслы. Возможность вхождения в смысловое поле другого ведет к пониманию людьми друг друга.</a:t>
            </a:r>
          </a:p>
          <a:p>
            <a:pPr algn="just"/>
            <a:r>
              <a:rPr lang="ru-RU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Понимание</a:t>
            </a:r>
            <a:r>
              <a:rPr lang="ru-RU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трактуется как искусство "схватывания" смыслов коммуникации, действий людей, фактов и событий, возникающих в контексте определенной ситуации.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22803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02A14E-D74A-597A-90E5-FC0421A93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Среди приемов, которые можно использовать для организации понимания:</a:t>
            </a:r>
            <a:br>
              <a:rPr lang="ru-RU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AA767B-B8A6-E7DF-DDB8-D0C59791A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3243"/>
            <a:ext cx="10515600" cy="5039632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сведение сложного к простому, вычленение базовой идеи и чувств;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налаживание отношений содействия, сотрудничества, сопереживания психолога между двумя субъектами;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работа по правилам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майевтики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расширения поля возможных смыслов, т.е. постановка вопросов такого уровня неопределенности, который бы стимулировал "естественные" процессы расширения смыслового поля;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приемы </a:t>
            </a:r>
            <a:r>
              <a:rPr lang="ru-RU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«выращивания смыслов» 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как повторение основной мысли, интерпретация сказанного, использование вопросов на уточнение, углубление смысла, выдвижение гипотез о смысле сказанного.</a:t>
            </a:r>
          </a:p>
          <a:p>
            <a:pPr algn="just"/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Важнейшим условием понимания является рассмотрение предъявляемого смысла как авторского, т.е. как предлагаемого говорящим, а не вносимого от себя слушающим.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1718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E3206F4-2EB9-968E-89A1-6AF4CEEAD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6044"/>
            <a:ext cx="10515600" cy="5180920"/>
          </a:xfrm>
        </p:spPr>
        <p:txBody>
          <a:bodyPr/>
          <a:lstStyle/>
          <a:p>
            <a:r>
              <a:rPr lang="ru-RU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Понимание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связано </a:t>
            </a:r>
            <a:r>
              <a:rPr lang="ru-RU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 </a:t>
            </a:r>
            <a:r>
              <a:rPr lang="ru-RU" b="1" i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рефлексией</a:t>
            </a:r>
            <a:r>
              <a:rPr lang="ru-RU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которая является одним из механизмов понимания себя и своего бытия. </a:t>
            </a:r>
          </a:p>
          <a:p>
            <a:r>
              <a:rPr lang="ru-RU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психолога 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помочь другому выйти в рефлексивную позицию, т.е. как бы </a:t>
            </a:r>
            <a:r>
              <a:rPr lang="ru-RU" b="0" i="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«приостановить» 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непрерывный процесс жизни и вывести за ее пределы. </a:t>
            </a:r>
          </a:p>
          <a:p>
            <a:r>
              <a:rPr lang="ru-RU" b="0" i="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 рефлексивному выходу приводят непонимание в общении, невозможность глубоко и полно охарактеризовать свою ситуацию.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825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473DFB1-E5EA-477A-32B4-D9DD9931F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4014"/>
            <a:ext cx="10515600" cy="5082949"/>
          </a:xfrm>
        </p:spPr>
        <p:txBody>
          <a:bodyPr>
            <a:normAutofit/>
          </a:bodyPr>
          <a:lstStyle/>
          <a:p>
            <a:pPr algn="just"/>
            <a:r>
              <a:rPr lang="ru-RU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Диалог</a:t>
            </a:r>
            <a:r>
              <a:rPr lang="ru-RU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понимается как приобщение к иному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смысло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-жизненному пространству, которое не исчерпывается языковым взаимодействием и не приводит к поиску истины, а проясняет духовные измерения существования.</a:t>
            </a:r>
          </a:p>
          <a:p>
            <a:pPr algn="just"/>
            <a:r>
              <a:rPr lang="ru-RU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Проблематизация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понимается как мыслительная техника, состоящая в требовании объяснить, обосновать, что, почему и в связи с чем утверждает другой. </a:t>
            </a:r>
          </a:p>
          <a:p>
            <a:pPr algn="just"/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 счет проблематизации резко повышаются продуктивность и качество суждений, формируются навыки поиска, проработки и построения оснований своих утверждений и действий.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3318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12972F-F531-EDA2-2B91-897871EED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методов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55DE0D-DAD7-45A8-856F-AE1214460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- целенаправленное, специальным образом организованное и фиксируемое восприятие исследуемого объекта.</a:t>
            </a:r>
          </a:p>
          <a:p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Наблюдение позволяет выявить психологические особенности ребенка, учителя или родителя в естественных для них условиях.</a:t>
            </a:r>
          </a:p>
          <a:p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ребенком можно понаблюдать во время урока или игры со сверстниками, за родителем - во время праздника, организованного в классе, причем наблюдатель должен опираться на объективно наблюдаемые параметры поведения, а не интерпретировать их.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706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595F22-A1EF-2F8A-8FF1-D8B8ACF48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педагогической психологии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0FD81E-CFD6-5FAA-323C-6CE90AC0D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современной педагогической психологии определяется гуманитарными идеалами научности, направленными на становление самостоятельного, жизнеспособного человека как уникального духовного образования в условиях обучения и воспитания.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5761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B135BB-03CA-AF22-9888-E01D666D8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наблюдения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связанные с личностью наблюдателя:</a:t>
            </a:r>
            <a:b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889348-A088-B99F-8422-22A3A758A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"Эффект ореола" 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связан со склонностью наблюдателя к обобщению поведения наблюдаемого. Так, наблюдение за ребенком во время уроков переносится на его поведение вообще;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Ошибка </a:t>
            </a:r>
            <a:r>
              <a:rPr lang="ru-RU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«ложного согласия» 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в том, что наблюдатель в оценке поведения следует мнению окружающих, сложившемуся о нем ("все так говорят");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Ошибка </a:t>
            </a:r>
            <a:r>
              <a:rPr lang="ru-RU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«средней тенденции» 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связана со склонностью ориентироваться на типичные, "среднестатистические" для каждого человека поведенческие проявления, а не отличные от обычных формы (представление о том, что мальчики в среднем более активны и энергичны, чем девочки, может повлиять на ход наблюдения за особенностями отношений детей разных полов);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Ошибка </a:t>
            </a:r>
            <a:r>
              <a:rPr lang="ru-RU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«первого впечатления» 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результатом переноса сложившихся стереотипов восприятия на наблюдаемого человека.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11586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84B77B-75F5-878A-801F-BFDF4EA4D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Чтобы избежать указанных ошибок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DB7F28-E423-6CD4-359C-4EAE48A8A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Желательно наблюдать за поведением конкретного человека длительное время, сопоставлять свои данные с результатами наблюдений других людей.</a:t>
            </a:r>
          </a:p>
          <a:p>
            <a:pPr algn="just"/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Наблюдатель должен хорошо представлять, что, для чего и каким образом он собирается наблюдать: </a:t>
            </a:r>
            <a:r>
              <a:rPr lang="ru-RU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быть создана программа, определены параметры наблюдаемого поведения, способы фиксации. В ином случае он будет фиксировать случайные факты.</a:t>
            </a:r>
          </a:p>
          <a:p>
            <a:pPr algn="just"/>
            <a:r>
              <a:rPr lang="ru-RU" b="0" i="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Разновидностью наблюдения являются 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дневники, которые могут вести родители и педагоги, описывая особенности развития детей, их взаимоотношений с окружающими.</a:t>
            </a:r>
          </a:p>
          <a:p>
            <a:pPr algn="just"/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Ценный материал психолог может получить из дневниковых записей и самоотчетов, которые ведут участники тренингов и групп личностного роста.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00167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989DB0-F160-63BA-E123-7A492FE72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Самонаблюдение</a:t>
            </a:r>
            <a:r>
              <a:rPr lang="ru-RU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B20E4C-F2E4-E343-A3DC-B6F5BC946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Разновидность наблюдения предполагает изучение психики на основе наблюдения за собственными психическими явлениями.</a:t>
            </a:r>
          </a:p>
          <a:p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его проведения у испытуемого должен быть сформирован высокий уровень абстрактно-логического мышления и способность к рефлексии.</a:t>
            </a:r>
          </a:p>
          <a:p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Дети-дошкольники легче нарисуют свое состояние, чем будут рассказывать о нем.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58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Цветная мячиа в строке и посещенных света">
            <a:extLst>
              <a:ext uri="{FF2B5EF4-FFF2-40B4-BE49-F238E27FC236}">
                <a16:creationId xmlns:a16="http://schemas.microsoft.com/office/drawing/2014/main" id="{FC1D80EE-CB40-2B89-D9EA-7030F6693F1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2880" r="17855" b="-1"/>
          <a:stretch/>
        </p:blipFill>
        <p:spPr>
          <a:xfrm>
            <a:off x="6103027" y="10"/>
            <a:ext cx="6088971" cy="6857990"/>
          </a:xfrm>
          <a:prstGeom prst="rect">
            <a:avLst/>
          </a:prstGeom>
        </p:spPr>
      </p:pic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9B296B9-C5A5-4E4F-9B60-C907B5F14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03025" cy="6858000"/>
          </a:xfrm>
          <a:prstGeom prst="rect">
            <a:avLst/>
          </a:prstGeom>
          <a:ln>
            <a:noFill/>
          </a:ln>
          <a:effectLst>
            <a:outerShdw blurRad="889000" dist="406400" dir="2154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D0300FD3-5AF1-6305-15FA-907807267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03025" cy="2285995"/>
          </a:xfrm>
          <a:prstGeom prst="rect">
            <a:avLst/>
          </a:prstGeom>
          <a:ln>
            <a:noFill/>
          </a:ln>
          <a:effectLst>
            <a:outerShdw blurRad="254000" dist="127000" dir="5460000" sx="92000" sy="92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ACB1EF-9A6C-F5FB-9EC1-5B6FDE829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328512"/>
            <a:ext cx="4778387" cy="1628970"/>
          </a:xfrm>
        </p:spPr>
        <p:txBody>
          <a:bodyPr anchor="ctr">
            <a:normAutofit/>
          </a:bodyPr>
          <a:lstStyle/>
          <a:p>
            <a:r>
              <a:rPr lang="ru-RU" sz="40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социальной целесообразности. </a:t>
            </a:r>
            <a:endParaRPr lang="ru-RU" sz="40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EBBC40-9BD8-E011-69DD-15BAE439D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1" y="2387601"/>
            <a:ext cx="4659756" cy="387146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ru-RU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Любое психическое явление или система, ставшие предметом изучения педагогической психологии, анализируется с точки зрения социальной целесообразности </a:t>
            </a:r>
            <a:r>
              <a:rPr lang="ru-RU" sz="14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двух уровнях</a:t>
            </a:r>
            <a:r>
              <a:rPr lang="ru-RU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14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400" b="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адаптации</a:t>
            </a:r>
            <a:r>
              <a:rPr lang="ru-RU" sz="1400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(непротиворечие индивидуальных норм субъекта общественным требованиям при обеспечении своей жизнедеятельности);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400" b="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преобразования</a:t>
            </a:r>
            <a:r>
              <a:rPr lang="ru-RU" sz="1400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себя и общества (создание новых общественно-исторических форм, способствующих развитию данного человека (системы) и прогрессу общества в целом).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303238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4C863B-5CDB-1B69-5A85-730C6B28A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ru-RU" sz="4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единства теории и практики.</a:t>
            </a:r>
            <a:endParaRPr lang="ru-RU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C51A35-FFC5-97FF-2FC2-52F55283E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2" y="2286000"/>
            <a:ext cx="4646905" cy="4070350"/>
          </a:xfrm>
        </p:spPr>
        <p:txBody>
          <a:bodyPr anchor="ctr">
            <a:normAutofit/>
          </a:bodyPr>
          <a:lstStyle/>
          <a:p>
            <a:r>
              <a:rPr lang="ru-RU" sz="1400" b="0" i="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Выделяются три ключевых вопроса при организации взаимодействия теории и практики педагогической психологии:</a:t>
            </a:r>
          </a:p>
          <a:p>
            <a:r>
              <a:rPr lang="ru-RU" sz="1400" b="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Зачем?</a:t>
            </a:r>
            <a:r>
              <a:rPr lang="ru-RU" sz="1400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Поиск смысловых оснований применения новых психологических знаний человеком (вовлечение человека в событийную общность с новым знанием и с психологом, приобретение личностного смысла в новом знании, приобретение потенциала для совершения дальнейших преобразований).</a:t>
            </a:r>
          </a:p>
          <a:p>
            <a:r>
              <a:rPr lang="ru-RU" sz="1400" b="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Что?</a:t>
            </a:r>
            <a:r>
              <a:rPr lang="ru-RU" sz="1400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целей психологического воздействия (в зависимости от понимания природы человека и его развития);</a:t>
            </a:r>
          </a:p>
          <a:p>
            <a:r>
              <a:rPr lang="ru-RU" sz="1400" b="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Как?</a:t>
            </a:r>
            <a:r>
              <a:rPr lang="ru-RU" sz="1400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эффективности применяемых психотехник (целесообразность применения, характер влияния психолога, краткосрочные и долгосрочные результаты влияния психолога и т.д.).</a:t>
            </a:r>
          </a:p>
          <a:p>
            <a:endParaRPr lang="ru-RU" sz="1400" dirty="0"/>
          </a:p>
        </p:txBody>
      </p:sp>
      <p:pic>
        <p:nvPicPr>
          <p:cNvPr id="5" name="Picture 4" descr="Рисунки в цветовой бумаге">
            <a:extLst>
              <a:ext uri="{FF2B5EF4-FFF2-40B4-BE49-F238E27FC236}">
                <a16:creationId xmlns:a16="http://schemas.microsoft.com/office/drawing/2014/main" id="{C5BC4B88-44FF-633E-3F41-C1894F97E7A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0171" r="30428" b="-2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974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B95BF-B8E1-1BD9-42F8-C2649A6B0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D0A9D2-8931-0C87-EC97-E267C0D31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Зачем ты учишься?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Кем ты хочешь быть?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Чем ты хочешь заниматься?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хочешь иметь?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Чем хочешь делиться с миром?</a:t>
            </a:r>
          </a:p>
        </p:txBody>
      </p:sp>
    </p:spTree>
    <p:extLst>
      <p:ext uri="{BB962C8B-B14F-4D97-AF65-F5344CB8AC3E}">
        <p14:creationId xmlns:p14="http://schemas.microsoft.com/office/powerpoint/2010/main" val="2137923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73F5D3-1671-FAA6-8412-922191112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ru-RU" sz="5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развития.</a:t>
            </a:r>
            <a:endParaRPr lang="ru-RU" sz="5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56E31A-36D8-B49D-ECA4-62D3278F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17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700" b="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рост и созревание</a:t>
            </a:r>
            <a:r>
              <a:rPr lang="ru-RU" sz="1700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7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приобретение психических новообразований путем их биологического вызревания в процессе онтогенеза без активного вмешательства со стороны участников образовательного процесса. </a:t>
            </a:r>
            <a:r>
              <a:rPr lang="ru-RU" sz="1700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Примерами образовательных систем, основанных на данном типе развития, являются системы свободного воспитания личности (Вальдорфская школа, школа М. Монтессори и др.);</a:t>
            </a:r>
          </a:p>
          <a:p>
            <a:pPr marL="0" indent="0">
              <a:buNone/>
            </a:pPr>
            <a:r>
              <a:rPr lang="ru-RU" sz="17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700" b="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</a:t>
            </a:r>
            <a:r>
              <a:rPr lang="ru-RU" sz="1700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7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приобретение психических новообразований за счет интериоризации общественного опыта и норм, активно транслируемых взрослыми участниками образовательного процесса. </a:t>
            </a:r>
            <a:r>
              <a:rPr lang="ru-RU" sz="1700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подходы, основанные на данном типе развития, - </a:t>
            </a:r>
            <a:r>
              <a:rPr lang="ru-RU" sz="1700" b="0" i="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бихевиористический</a:t>
            </a:r>
            <a:r>
              <a:rPr lang="ru-RU" sz="1700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деятельностный;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7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700" b="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преобразование</a:t>
            </a:r>
            <a:r>
              <a:rPr lang="ru-RU" sz="1700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7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приобретение психических новообразований через самостоятельный поиск средств собственного психического развития. </a:t>
            </a:r>
            <a:r>
              <a:rPr lang="ru-RU" sz="1700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Данный тип развития осуществляется при содействии взрослых участников образовательного процесса, основная задача которых состоит в создании возможностей для самосовершенствования ребенка.</a:t>
            </a:r>
            <a:r>
              <a:rPr lang="ru-RU" sz="17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Гуманистическая педагогика, экзистенциально-гуманистический и субъектный подходы к образованию реализуют данный принцип развития на практике.</a:t>
            </a:r>
          </a:p>
          <a:p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1619274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1E351F-28BB-6D44-A203-8789237F6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6125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детерминации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3134B0-B14B-9859-FECD-FE8A9EEDD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8299"/>
            <a:ext cx="10515600" cy="45386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Каузальная детерминация</a:t>
            </a:r>
            <a:r>
              <a:rPr lang="ru-RU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устанавливает такие отношения между психическими явлениями, когда событие/отношение прошлого опыта неизбежно приводит к формированию определенного психического качества человека.</a:t>
            </a:r>
          </a:p>
          <a:p>
            <a:pPr algn="just"/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девиантное поведение подростка позволяет предположить наличие неблагоприятных факторов семейного воспитания данного ребенка и выработать программу их оптимизации. </a:t>
            </a:r>
          </a:p>
          <a:p>
            <a:pPr algn="just"/>
            <a:r>
              <a:rPr lang="ru-RU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Недостатками интерпретации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построенной на каузальной детерминации, являются влияние стереотипов, а также жесткая привязанность к прошлому опыту субъекта, невозможность рассмотрения уникальных возможностей субъекта в преодолении каких-либо трудностей.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7336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65D2E8F-D32D-24E7-EF82-96406430D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2371"/>
            <a:ext cx="10515600" cy="5164592"/>
          </a:xfrm>
        </p:spPr>
        <p:txBody>
          <a:bodyPr/>
          <a:lstStyle/>
          <a:p>
            <a:r>
              <a:rPr lang="ru-RU" b="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Целевая детерминация</a:t>
            </a:r>
            <a:r>
              <a:rPr lang="ru-RU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устанавливает такие отношения между психическими явлениями, когда цели и ценности субъекта направляют и определяют его жизнедеятельность.</a:t>
            </a:r>
          </a:p>
          <a:p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Психологическая помощь девиантному подростку в данном случае будет строиться на основе выявления его жизненных целей и ценностей, а также формирования самостоятельных навыков достижения данных целей.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5090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2821FC-CA22-37A5-5E39-6F5FAD1AC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ru-RU" sz="54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системности.</a:t>
            </a:r>
            <a:r>
              <a:rPr lang="ru-RU" sz="540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5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FB39CD-C142-7E89-EA53-C6CABFADA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ru-RU" sz="17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педагогической психологии целью любой системы является развитие ее участников, осуществляемое на различных уровнях:</a:t>
            </a:r>
          </a:p>
          <a:p>
            <a:endParaRPr lang="ru-RU" sz="17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700" b="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индивидуальном</a:t>
            </a:r>
            <a:r>
              <a:rPr lang="ru-RU" sz="1700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 включает в себя генотипические, когнитивные, эмоционально-волевые, </a:t>
            </a:r>
            <a:r>
              <a:rPr lang="ru-RU" sz="17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потребностно</a:t>
            </a:r>
            <a:r>
              <a:rPr lang="ru-RU" sz="17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-мотивационные, личностные особенности и т.д.;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700" b="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социальном</a:t>
            </a:r>
            <a:r>
              <a:rPr lang="ru-RU" sz="1700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котором содержатся коммуникативные навыки участников, выполнение социальных ролей, принципы существования социальной общности и т.д.;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700" b="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духовном</a:t>
            </a:r>
            <a:r>
              <a:rPr lang="ru-RU" sz="1700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имеющем ценностно-смысловые основания существования человека, субъектность человека - баланс между индивидуальными и социальными детерминантами поведения, отраженную субъектность - вклад в культуру и жизнь других людей.</a:t>
            </a:r>
          </a:p>
          <a:p>
            <a:pPr>
              <a:buFont typeface="Arial" panose="020B0604020202020204" pitchFamily="34" charset="0"/>
              <a:buChar char="•"/>
            </a:pPr>
            <a:endParaRPr lang="ru-RU" sz="17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7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После того как установлен состав уровней системы, анализируются взаимоотношения между ними, выявляются закономерности их функционирования, изучается генезис системы и системные качества изучаемого предмета.</a:t>
            </a:r>
          </a:p>
          <a:p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29465140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1630</Words>
  <Application>Microsoft Office PowerPoint</Application>
  <PresentationFormat>Широкоэкранный</PresentationFormat>
  <Paragraphs>89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Aptos</vt:lpstr>
      <vt:lpstr>Aptos Display</vt:lpstr>
      <vt:lpstr>Arial</vt:lpstr>
      <vt:lpstr>tahoma</vt:lpstr>
      <vt:lpstr>Times New Roman</vt:lpstr>
      <vt:lpstr>Тема Office</vt:lpstr>
      <vt:lpstr>Принципы и методы педагогической психологии</vt:lpstr>
      <vt:lpstr>Принципы педагогической психологии</vt:lpstr>
      <vt:lpstr>Принцип социальной целесообразности. </vt:lpstr>
      <vt:lpstr>Принцип единства теории и практики.</vt:lpstr>
      <vt:lpstr>Практика</vt:lpstr>
      <vt:lpstr>Принцип развития.</vt:lpstr>
      <vt:lpstr>Принцип детерминации</vt:lpstr>
      <vt:lpstr>Презентация PowerPoint</vt:lpstr>
      <vt:lpstr>Принцип системности. </vt:lpstr>
      <vt:lpstr>Методы педагогической психологии</vt:lpstr>
      <vt:lpstr>Презентация PowerPoint</vt:lpstr>
      <vt:lpstr> Педагогическая психология как наука нуждается в накоплении эмпирических данных, их систематизации и объяснении.  </vt:lpstr>
      <vt:lpstr>Презентация PowerPoint</vt:lpstr>
      <vt:lpstr>Презентация PowerPoint</vt:lpstr>
      <vt:lpstr>Презентация PowerPoint</vt:lpstr>
      <vt:lpstr>Среди приемов, которые можно использовать для организации понимания: </vt:lpstr>
      <vt:lpstr>Презентация PowerPoint</vt:lpstr>
      <vt:lpstr>Презентация PowerPoint</vt:lpstr>
      <vt:lpstr>Характеристика методов</vt:lpstr>
      <vt:lpstr>Ошибки наблюдения, связанные с личностью наблюдателя: </vt:lpstr>
      <vt:lpstr>Чтобы избежать указанных ошибок</vt:lpstr>
      <vt:lpstr>Самонаблюдение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Сембаева Ардак Мауленовна</dc:creator>
  <cp:lastModifiedBy>Сембаева Ардак Мауленовна</cp:lastModifiedBy>
  <cp:revision>10</cp:revision>
  <dcterms:created xsi:type="dcterms:W3CDTF">2024-09-08T18:39:38Z</dcterms:created>
  <dcterms:modified xsi:type="dcterms:W3CDTF">2024-09-10T18:15:23Z</dcterms:modified>
</cp:coreProperties>
</file>